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1" r:id="rId3"/>
    <p:sldId id="332" r:id="rId4"/>
    <p:sldId id="336" r:id="rId5"/>
    <p:sldId id="341" r:id="rId6"/>
    <p:sldId id="343" r:id="rId7"/>
    <p:sldId id="333" r:id="rId8"/>
    <p:sldId id="338" r:id="rId9"/>
    <p:sldId id="334" r:id="rId10"/>
    <p:sldId id="340" r:id="rId11"/>
    <p:sldId id="339" r:id="rId12"/>
    <p:sldId id="337" r:id="rId13"/>
    <p:sldId id="342" r:id="rId14"/>
    <p:sldId id="33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F69D0F6-B746-44EF-9227-3306D4FFD3C3}">
          <p14:sldIdLst>
            <p14:sldId id="256"/>
            <p14:sldId id="331"/>
            <p14:sldId id="332"/>
            <p14:sldId id="336"/>
            <p14:sldId id="341"/>
            <p14:sldId id="343"/>
            <p14:sldId id="333"/>
            <p14:sldId id="338"/>
            <p14:sldId id="334"/>
            <p14:sldId id="340"/>
            <p14:sldId id="339"/>
            <p14:sldId id="337"/>
            <p14:sldId id="342"/>
            <p14:sldId id="335"/>
          </p14:sldIdLst>
        </p14:section>
        <p14:section name="Slide Starters" id="{A3ED2BBF-29DB-42BC-821F-02D0FEA37AB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90">
          <p15:clr>
            <a:srgbClr val="A4A3A4"/>
          </p15:clr>
        </p15:guide>
        <p15:guide id="3" orient="horz" pos="786">
          <p15:clr>
            <a:srgbClr val="A4A3A4"/>
          </p15:clr>
        </p15:guide>
        <p15:guide id="4" orient="horz" pos="4169">
          <p15:clr>
            <a:srgbClr val="A4A3A4"/>
          </p15:clr>
        </p15:guide>
        <p15:guide id="5" orient="horz" pos="3872">
          <p15:clr>
            <a:srgbClr val="A4A3A4"/>
          </p15:clr>
        </p15:guide>
        <p15:guide id="6" orient="horz" pos="528">
          <p15:clr>
            <a:srgbClr val="A4A3A4"/>
          </p15:clr>
        </p15:guide>
        <p15:guide id="7" orient="horz" pos="192">
          <p15:clr>
            <a:srgbClr val="A4A3A4"/>
          </p15:clr>
        </p15:guide>
        <p15:guide id="8" orient="horz" pos="1122">
          <p15:clr>
            <a:srgbClr val="A4A3A4"/>
          </p15:clr>
        </p15:guide>
        <p15:guide id="9" pos="2880">
          <p15:clr>
            <a:srgbClr val="A4A3A4"/>
          </p15:clr>
        </p15:guide>
        <p15:guide id="10" pos="179">
          <p15:clr>
            <a:srgbClr val="A4A3A4"/>
          </p15:clr>
        </p15:guide>
        <p15:guide id="11" pos="5580">
          <p15:clr>
            <a:srgbClr val="A4A3A4"/>
          </p15:clr>
        </p15:guide>
        <p15:guide id="12" pos="556">
          <p15:clr>
            <a:srgbClr val="A4A3A4"/>
          </p15:clr>
        </p15:guide>
        <p15:guide id="13" pos="2736">
          <p15:clr>
            <a:srgbClr val="A4A3A4"/>
          </p15:clr>
        </p15:guide>
        <p15:guide id="14" pos="3024">
          <p15:clr>
            <a:srgbClr val="A4A3A4"/>
          </p15:clr>
        </p15:guide>
        <p15:guide id="15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21" autoAdjust="0"/>
  </p:normalViewPr>
  <p:slideViewPr>
    <p:cSldViewPr showGuides="1">
      <p:cViewPr varScale="1">
        <p:scale>
          <a:sx n="75" d="100"/>
          <a:sy n="75" d="100"/>
        </p:scale>
        <p:origin x="946" y="53"/>
      </p:cViewPr>
      <p:guideLst>
        <p:guide orient="horz" pos="2160"/>
        <p:guide orient="horz" pos="290"/>
        <p:guide orient="horz" pos="786"/>
        <p:guide orient="horz" pos="4169"/>
        <p:guide orient="horz" pos="3872"/>
        <p:guide orient="horz" pos="528"/>
        <p:guide orient="horz" pos="192"/>
        <p:guide orient="horz" pos="1122"/>
        <p:guide pos="2880"/>
        <p:guide pos="179"/>
        <p:guide pos="5580"/>
        <p:guide pos="556"/>
        <p:guide pos="2736"/>
        <p:guide pos="3024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072BB5-D162-47FB-96EA-02E167C80281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7A30CA41-446F-4F22-A9A2-EBDE3B1EEFDF}">
      <dgm:prSet phldrT="[Text]"/>
      <dgm:spPr/>
      <dgm:t>
        <a:bodyPr/>
        <a:lstStyle/>
        <a:p>
          <a:r>
            <a:rPr lang="en-US" dirty="0"/>
            <a:t>Control v. Treatment</a:t>
          </a:r>
        </a:p>
      </dgm:t>
    </dgm:pt>
    <dgm:pt modelId="{A0EEC885-0EE6-4EAB-B473-DDB2F98D76F7}" type="parTrans" cxnId="{639462C8-5618-41C4-835A-A054224F674F}">
      <dgm:prSet/>
      <dgm:spPr/>
      <dgm:t>
        <a:bodyPr/>
        <a:lstStyle/>
        <a:p>
          <a:endParaRPr lang="en-US"/>
        </a:p>
      </dgm:t>
    </dgm:pt>
    <dgm:pt modelId="{18644277-9065-4A1D-AA27-516FB66C0530}" type="sibTrans" cxnId="{639462C8-5618-41C4-835A-A054224F674F}">
      <dgm:prSet/>
      <dgm:spPr/>
      <dgm:t>
        <a:bodyPr/>
        <a:lstStyle/>
        <a:p>
          <a:endParaRPr lang="en-US"/>
        </a:p>
      </dgm:t>
    </dgm:pt>
    <dgm:pt modelId="{DEFB7F15-E14A-4357-8447-E9182EEB9747}">
      <dgm:prSet phldrT="[Text]"/>
      <dgm:spPr/>
      <dgm:t>
        <a:bodyPr/>
        <a:lstStyle/>
        <a:p>
          <a:r>
            <a:rPr lang="en-US" dirty="0"/>
            <a:t>Logistic Regression</a:t>
          </a:r>
        </a:p>
      </dgm:t>
    </dgm:pt>
    <dgm:pt modelId="{FA80AAE8-CABF-41D5-B06C-617AD75F2941}" type="parTrans" cxnId="{C498505B-13DC-4476-B0F5-3E485461C241}">
      <dgm:prSet/>
      <dgm:spPr/>
      <dgm:t>
        <a:bodyPr/>
        <a:lstStyle/>
        <a:p>
          <a:endParaRPr lang="en-US"/>
        </a:p>
      </dgm:t>
    </dgm:pt>
    <dgm:pt modelId="{277642EE-A689-4235-A4E2-B3260D6D5444}" type="sibTrans" cxnId="{C498505B-13DC-4476-B0F5-3E485461C241}">
      <dgm:prSet/>
      <dgm:spPr/>
      <dgm:t>
        <a:bodyPr/>
        <a:lstStyle/>
        <a:p>
          <a:endParaRPr lang="en-US"/>
        </a:p>
      </dgm:t>
    </dgm:pt>
    <dgm:pt modelId="{86693A49-79CC-4F3A-87F2-3A52F96FBB39}">
      <dgm:prSet phldrT="[Text]"/>
      <dgm:spPr/>
      <dgm:t>
        <a:bodyPr/>
        <a:lstStyle/>
        <a:p>
          <a:r>
            <a:rPr lang="en-US" dirty="0"/>
            <a:t>Machine Learning</a:t>
          </a:r>
        </a:p>
      </dgm:t>
    </dgm:pt>
    <dgm:pt modelId="{8AA5B1A5-757A-4D6F-8EB5-ED58485031D6}" type="parTrans" cxnId="{F452F35D-04FD-45C8-A4CF-B6C32B136547}">
      <dgm:prSet/>
      <dgm:spPr/>
      <dgm:t>
        <a:bodyPr/>
        <a:lstStyle/>
        <a:p>
          <a:endParaRPr lang="en-US"/>
        </a:p>
      </dgm:t>
    </dgm:pt>
    <dgm:pt modelId="{4321BECB-26CA-46B4-9E26-D68F5921578E}" type="sibTrans" cxnId="{F452F35D-04FD-45C8-A4CF-B6C32B136547}">
      <dgm:prSet/>
      <dgm:spPr/>
      <dgm:t>
        <a:bodyPr/>
        <a:lstStyle/>
        <a:p>
          <a:endParaRPr lang="en-US"/>
        </a:p>
      </dgm:t>
    </dgm:pt>
    <dgm:pt modelId="{2675C291-688B-453D-A2E3-176CD20855CD}" type="pres">
      <dgm:prSet presAssocID="{03072BB5-D162-47FB-96EA-02E167C80281}" presName="Name0" presStyleCnt="0">
        <dgm:presLayoutVars>
          <dgm:dir/>
          <dgm:resizeHandles val="exact"/>
        </dgm:presLayoutVars>
      </dgm:prSet>
      <dgm:spPr/>
    </dgm:pt>
    <dgm:pt modelId="{A45039F2-6EBE-41D0-9ED7-603DB2641051}" type="pres">
      <dgm:prSet presAssocID="{03072BB5-D162-47FB-96EA-02E167C80281}" presName="fgShape" presStyleLbl="fgShp" presStyleIdx="0" presStyleCnt="1" custScaleY="140118"/>
      <dgm:spPr>
        <a:prstGeom prst="rightArrow">
          <a:avLst/>
        </a:prstGeom>
      </dgm:spPr>
    </dgm:pt>
    <dgm:pt modelId="{6C33127A-06E7-4CF4-9B1B-D870C7A9F3D6}" type="pres">
      <dgm:prSet presAssocID="{03072BB5-D162-47FB-96EA-02E167C80281}" presName="linComp" presStyleCnt="0"/>
      <dgm:spPr/>
    </dgm:pt>
    <dgm:pt modelId="{5F4847C7-6403-4A1E-8F31-D7F1A188A70B}" type="pres">
      <dgm:prSet presAssocID="{7A30CA41-446F-4F22-A9A2-EBDE3B1EEFDF}" presName="compNode" presStyleCnt="0"/>
      <dgm:spPr/>
    </dgm:pt>
    <dgm:pt modelId="{2A90EEC3-F210-439B-8E4B-7E5947428D7F}" type="pres">
      <dgm:prSet presAssocID="{7A30CA41-446F-4F22-A9A2-EBDE3B1EEFDF}" presName="bkgdShape" presStyleLbl="node1" presStyleIdx="0" presStyleCnt="3"/>
      <dgm:spPr/>
    </dgm:pt>
    <dgm:pt modelId="{4C8CB084-BDE2-4962-9910-9D05103689B2}" type="pres">
      <dgm:prSet presAssocID="{7A30CA41-446F-4F22-A9A2-EBDE3B1EEFDF}" presName="nodeTx" presStyleLbl="node1" presStyleIdx="0" presStyleCnt="3">
        <dgm:presLayoutVars>
          <dgm:bulletEnabled val="1"/>
        </dgm:presLayoutVars>
      </dgm:prSet>
      <dgm:spPr/>
    </dgm:pt>
    <dgm:pt modelId="{5015BBD3-F7BA-4F32-BCD5-3EFF226E4898}" type="pres">
      <dgm:prSet presAssocID="{7A30CA41-446F-4F22-A9A2-EBDE3B1EEFDF}" presName="invisiNode" presStyleLbl="node1" presStyleIdx="0" presStyleCnt="3"/>
      <dgm:spPr/>
    </dgm:pt>
    <dgm:pt modelId="{CBF292CA-2BE3-46BB-A61A-B6C4403648CD}" type="pres">
      <dgm:prSet presAssocID="{7A30CA41-446F-4F22-A9A2-EBDE3B1EEFDF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</dgm:pt>
    <dgm:pt modelId="{0C31FB2F-8B88-4E4D-9854-2324B46DB296}" type="pres">
      <dgm:prSet presAssocID="{18644277-9065-4A1D-AA27-516FB66C0530}" presName="sibTrans" presStyleLbl="sibTrans2D1" presStyleIdx="0" presStyleCnt="0"/>
      <dgm:spPr/>
    </dgm:pt>
    <dgm:pt modelId="{B7AAF395-1246-47FA-9564-190678CD6DD2}" type="pres">
      <dgm:prSet presAssocID="{DEFB7F15-E14A-4357-8447-E9182EEB9747}" presName="compNode" presStyleCnt="0"/>
      <dgm:spPr/>
    </dgm:pt>
    <dgm:pt modelId="{348FE917-4442-470E-B7D7-C60D24C27156}" type="pres">
      <dgm:prSet presAssocID="{DEFB7F15-E14A-4357-8447-E9182EEB9747}" presName="bkgdShape" presStyleLbl="node1" presStyleIdx="1" presStyleCnt="3"/>
      <dgm:spPr/>
    </dgm:pt>
    <dgm:pt modelId="{70EDBAEA-70B9-41C8-BEFA-5525126B9948}" type="pres">
      <dgm:prSet presAssocID="{DEFB7F15-E14A-4357-8447-E9182EEB9747}" presName="nodeTx" presStyleLbl="node1" presStyleIdx="1" presStyleCnt="3">
        <dgm:presLayoutVars>
          <dgm:bulletEnabled val="1"/>
        </dgm:presLayoutVars>
      </dgm:prSet>
      <dgm:spPr/>
    </dgm:pt>
    <dgm:pt modelId="{BD5D927B-1D23-47AC-9C6C-EDACEE5D09E3}" type="pres">
      <dgm:prSet presAssocID="{DEFB7F15-E14A-4357-8447-E9182EEB9747}" presName="invisiNode" presStyleLbl="node1" presStyleIdx="1" presStyleCnt="3"/>
      <dgm:spPr/>
    </dgm:pt>
    <dgm:pt modelId="{6610D344-B050-47AA-B811-EDB244A53F6C}" type="pres">
      <dgm:prSet presAssocID="{DEFB7F15-E14A-4357-8447-E9182EEB9747}" presName="imagNode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7484641A-11E1-49D7-A025-9DD63CBB85B8}" type="pres">
      <dgm:prSet presAssocID="{277642EE-A689-4235-A4E2-B3260D6D5444}" presName="sibTrans" presStyleLbl="sibTrans2D1" presStyleIdx="0" presStyleCnt="0"/>
      <dgm:spPr/>
    </dgm:pt>
    <dgm:pt modelId="{05D980C8-DBD7-47F0-972D-A4F76168546D}" type="pres">
      <dgm:prSet presAssocID="{86693A49-79CC-4F3A-87F2-3A52F96FBB39}" presName="compNode" presStyleCnt="0"/>
      <dgm:spPr/>
    </dgm:pt>
    <dgm:pt modelId="{E17A6BDE-05C1-4BFA-8FFE-58BEED7EB280}" type="pres">
      <dgm:prSet presAssocID="{86693A49-79CC-4F3A-87F2-3A52F96FBB39}" presName="bkgdShape" presStyleLbl="node1" presStyleIdx="2" presStyleCnt="3"/>
      <dgm:spPr/>
    </dgm:pt>
    <dgm:pt modelId="{EBB28C8B-0170-41C8-A03E-9BD86124CD82}" type="pres">
      <dgm:prSet presAssocID="{86693A49-79CC-4F3A-87F2-3A52F96FBB39}" presName="nodeTx" presStyleLbl="node1" presStyleIdx="2" presStyleCnt="3">
        <dgm:presLayoutVars>
          <dgm:bulletEnabled val="1"/>
        </dgm:presLayoutVars>
      </dgm:prSet>
      <dgm:spPr/>
    </dgm:pt>
    <dgm:pt modelId="{8DE98426-6118-453B-A17B-673E58F5777E}" type="pres">
      <dgm:prSet presAssocID="{86693A49-79CC-4F3A-87F2-3A52F96FBB39}" presName="invisiNode" presStyleLbl="node1" presStyleIdx="2" presStyleCnt="3"/>
      <dgm:spPr/>
    </dgm:pt>
    <dgm:pt modelId="{55195543-098D-4F1B-B061-4F5B8CCADB3E}" type="pres">
      <dgm:prSet presAssocID="{86693A49-79CC-4F3A-87F2-3A52F96FBB39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</dgm:pt>
  </dgm:ptLst>
  <dgm:cxnLst>
    <dgm:cxn modelId="{A70C8607-7D4B-4F80-BD47-8C72ABD70966}" type="presOf" srcId="{86693A49-79CC-4F3A-87F2-3A52F96FBB39}" destId="{E17A6BDE-05C1-4BFA-8FFE-58BEED7EB280}" srcOrd="0" destOrd="0" presId="urn:microsoft.com/office/officeart/2005/8/layout/hList7"/>
    <dgm:cxn modelId="{82D06E0A-6B11-4467-95CD-3CF97A778FD6}" type="presOf" srcId="{7A30CA41-446F-4F22-A9A2-EBDE3B1EEFDF}" destId="{4C8CB084-BDE2-4962-9910-9D05103689B2}" srcOrd="1" destOrd="0" presId="urn:microsoft.com/office/officeart/2005/8/layout/hList7"/>
    <dgm:cxn modelId="{C498505B-13DC-4476-B0F5-3E485461C241}" srcId="{03072BB5-D162-47FB-96EA-02E167C80281}" destId="{DEFB7F15-E14A-4357-8447-E9182EEB9747}" srcOrd="1" destOrd="0" parTransId="{FA80AAE8-CABF-41D5-B06C-617AD75F2941}" sibTransId="{277642EE-A689-4235-A4E2-B3260D6D5444}"/>
    <dgm:cxn modelId="{F452F35D-04FD-45C8-A4CF-B6C32B136547}" srcId="{03072BB5-D162-47FB-96EA-02E167C80281}" destId="{86693A49-79CC-4F3A-87F2-3A52F96FBB39}" srcOrd="2" destOrd="0" parTransId="{8AA5B1A5-757A-4D6F-8EB5-ED58485031D6}" sibTransId="{4321BECB-26CA-46B4-9E26-D68F5921578E}"/>
    <dgm:cxn modelId="{DCDE2F4A-4636-4621-8DE0-DF6D82C3F809}" type="presOf" srcId="{277642EE-A689-4235-A4E2-B3260D6D5444}" destId="{7484641A-11E1-49D7-A025-9DD63CBB85B8}" srcOrd="0" destOrd="0" presId="urn:microsoft.com/office/officeart/2005/8/layout/hList7"/>
    <dgm:cxn modelId="{2FE0E456-6C95-43F9-A2BC-1D9378804E68}" type="presOf" srcId="{DEFB7F15-E14A-4357-8447-E9182EEB9747}" destId="{348FE917-4442-470E-B7D7-C60D24C27156}" srcOrd="0" destOrd="0" presId="urn:microsoft.com/office/officeart/2005/8/layout/hList7"/>
    <dgm:cxn modelId="{01A63F88-4441-402B-B0EB-20AF5D530EBB}" type="presOf" srcId="{86693A49-79CC-4F3A-87F2-3A52F96FBB39}" destId="{EBB28C8B-0170-41C8-A03E-9BD86124CD82}" srcOrd="1" destOrd="0" presId="urn:microsoft.com/office/officeart/2005/8/layout/hList7"/>
    <dgm:cxn modelId="{D6F957BB-9EC5-4467-8A2B-CA42C2DA4D39}" type="presOf" srcId="{DEFB7F15-E14A-4357-8447-E9182EEB9747}" destId="{70EDBAEA-70B9-41C8-BEFA-5525126B9948}" srcOrd="1" destOrd="0" presId="urn:microsoft.com/office/officeart/2005/8/layout/hList7"/>
    <dgm:cxn modelId="{639462C8-5618-41C4-835A-A054224F674F}" srcId="{03072BB5-D162-47FB-96EA-02E167C80281}" destId="{7A30CA41-446F-4F22-A9A2-EBDE3B1EEFDF}" srcOrd="0" destOrd="0" parTransId="{A0EEC885-0EE6-4EAB-B473-DDB2F98D76F7}" sibTransId="{18644277-9065-4A1D-AA27-516FB66C0530}"/>
    <dgm:cxn modelId="{82795BCA-6550-4FC0-BFDD-08C8B2E8B9E7}" type="presOf" srcId="{18644277-9065-4A1D-AA27-516FB66C0530}" destId="{0C31FB2F-8B88-4E4D-9854-2324B46DB296}" srcOrd="0" destOrd="0" presId="urn:microsoft.com/office/officeart/2005/8/layout/hList7"/>
    <dgm:cxn modelId="{B7167FD2-3C9B-4875-90BD-8F806AD0D8AF}" type="presOf" srcId="{03072BB5-D162-47FB-96EA-02E167C80281}" destId="{2675C291-688B-453D-A2E3-176CD20855CD}" srcOrd="0" destOrd="0" presId="urn:microsoft.com/office/officeart/2005/8/layout/hList7"/>
    <dgm:cxn modelId="{75D46AE2-8E64-4219-A7A4-C41397BD8C92}" type="presOf" srcId="{7A30CA41-446F-4F22-A9A2-EBDE3B1EEFDF}" destId="{2A90EEC3-F210-439B-8E4B-7E5947428D7F}" srcOrd="0" destOrd="0" presId="urn:microsoft.com/office/officeart/2005/8/layout/hList7"/>
    <dgm:cxn modelId="{837BB6AD-B8C1-43CD-80B6-114B5B6FA97E}" type="presParOf" srcId="{2675C291-688B-453D-A2E3-176CD20855CD}" destId="{A45039F2-6EBE-41D0-9ED7-603DB2641051}" srcOrd="0" destOrd="0" presId="urn:microsoft.com/office/officeart/2005/8/layout/hList7"/>
    <dgm:cxn modelId="{631A1026-D9A1-43A3-B6DF-91F577E55619}" type="presParOf" srcId="{2675C291-688B-453D-A2E3-176CD20855CD}" destId="{6C33127A-06E7-4CF4-9B1B-D870C7A9F3D6}" srcOrd="1" destOrd="0" presId="urn:microsoft.com/office/officeart/2005/8/layout/hList7"/>
    <dgm:cxn modelId="{75310994-2E96-4556-83E1-E01E86847794}" type="presParOf" srcId="{6C33127A-06E7-4CF4-9B1B-D870C7A9F3D6}" destId="{5F4847C7-6403-4A1E-8F31-D7F1A188A70B}" srcOrd="0" destOrd="0" presId="urn:microsoft.com/office/officeart/2005/8/layout/hList7"/>
    <dgm:cxn modelId="{C0D82121-53E6-4413-8B97-5340D228E6AB}" type="presParOf" srcId="{5F4847C7-6403-4A1E-8F31-D7F1A188A70B}" destId="{2A90EEC3-F210-439B-8E4B-7E5947428D7F}" srcOrd="0" destOrd="0" presId="urn:microsoft.com/office/officeart/2005/8/layout/hList7"/>
    <dgm:cxn modelId="{A25E9E49-CA82-4399-A99C-2CD047473403}" type="presParOf" srcId="{5F4847C7-6403-4A1E-8F31-D7F1A188A70B}" destId="{4C8CB084-BDE2-4962-9910-9D05103689B2}" srcOrd="1" destOrd="0" presId="urn:microsoft.com/office/officeart/2005/8/layout/hList7"/>
    <dgm:cxn modelId="{1B15FA62-20B4-4499-9446-04DB20F634D4}" type="presParOf" srcId="{5F4847C7-6403-4A1E-8F31-D7F1A188A70B}" destId="{5015BBD3-F7BA-4F32-BCD5-3EFF226E4898}" srcOrd="2" destOrd="0" presId="urn:microsoft.com/office/officeart/2005/8/layout/hList7"/>
    <dgm:cxn modelId="{FA0D114E-4FF1-4047-9D17-A8090822AD73}" type="presParOf" srcId="{5F4847C7-6403-4A1E-8F31-D7F1A188A70B}" destId="{CBF292CA-2BE3-46BB-A61A-B6C4403648CD}" srcOrd="3" destOrd="0" presId="urn:microsoft.com/office/officeart/2005/8/layout/hList7"/>
    <dgm:cxn modelId="{E9DCE35E-DF55-4FB9-B4AD-A5E76B50FEFF}" type="presParOf" srcId="{6C33127A-06E7-4CF4-9B1B-D870C7A9F3D6}" destId="{0C31FB2F-8B88-4E4D-9854-2324B46DB296}" srcOrd="1" destOrd="0" presId="urn:microsoft.com/office/officeart/2005/8/layout/hList7"/>
    <dgm:cxn modelId="{CB5039ED-1246-4E59-BEE8-B7D61D2CF2AB}" type="presParOf" srcId="{6C33127A-06E7-4CF4-9B1B-D870C7A9F3D6}" destId="{B7AAF395-1246-47FA-9564-190678CD6DD2}" srcOrd="2" destOrd="0" presId="urn:microsoft.com/office/officeart/2005/8/layout/hList7"/>
    <dgm:cxn modelId="{3BCF3FEC-A178-4F90-8B2E-A2D7F7972235}" type="presParOf" srcId="{B7AAF395-1246-47FA-9564-190678CD6DD2}" destId="{348FE917-4442-470E-B7D7-C60D24C27156}" srcOrd="0" destOrd="0" presId="urn:microsoft.com/office/officeart/2005/8/layout/hList7"/>
    <dgm:cxn modelId="{CCAFCE28-C949-46EE-AF7A-EBE42749426E}" type="presParOf" srcId="{B7AAF395-1246-47FA-9564-190678CD6DD2}" destId="{70EDBAEA-70B9-41C8-BEFA-5525126B9948}" srcOrd="1" destOrd="0" presId="urn:microsoft.com/office/officeart/2005/8/layout/hList7"/>
    <dgm:cxn modelId="{30547D9C-463A-40F4-8B8A-7EA9AC704514}" type="presParOf" srcId="{B7AAF395-1246-47FA-9564-190678CD6DD2}" destId="{BD5D927B-1D23-47AC-9C6C-EDACEE5D09E3}" srcOrd="2" destOrd="0" presId="urn:microsoft.com/office/officeart/2005/8/layout/hList7"/>
    <dgm:cxn modelId="{8836565D-9FE8-41C5-99CB-B60DF8FB31F0}" type="presParOf" srcId="{B7AAF395-1246-47FA-9564-190678CD6DD2}" destId="{6610D344-B050-47AA-B811-EDB244A53F6C}" srcOrd="3" destOrd="0" presId="urn:microsoft.com/office/officeart/2005/8/layout/hList7"/>
    <dgm:cxn modelId="{A7ADDBA3-C263-41CA-AEFB-AFECDE1AE55C}" type="presParOf" srcId="{6C33127A-06E7-4CF4-9B1B-D870C7A9F3D6}" destId="{7484641A-11E1-49D7-A025-9DD63CBB85B8}" srcOrd="3" destOrd="0" presId="urn:microsoft.com/office/officeart/2005/8/layout/hList7"/>
    <dgm:cxn modelId="{40C76447-00A8-4DA9-BE87-626EF4C2C59B}" type="presParOf" srcId="{6C33127A-06E7-4CF4-9B1B-D870C7A9F3D6}" destId="{05D980C8-DBD7-47F0-972D-A4F76168546D}" srcOrd="4" destOrd="0" presId="urn:microsoft.com/office/officeart/2005/8/layout/hList7"/>
    <dgm:cxn modelId="{64225722-2B6C-455B-93C2-0BAB2CDE5080}" type="presParOf" srcId="{05D980C8-DBD7-47F0-972D-A4F76168546D}" destId="{E17A6BDE-05C1-4BFA-8FFE-58BEED7EB280}" srcOrd="0" destOrd="0" presId="urn:microsoft.com/office/officeart/2005/8/layout/hList7"/>
    <dgm:cxn modelId="{6380A13C-4225-4050-9E90-C66F2F7A2E03}" type="presParOf" srcId="{05D980C8-DBD7-47F0-972D-A4F76168546D}" destId="{EBB28C8B-0170-41C8-A03E-9BD86124CD82}" srcOrd="1" destOrd="0" presId="urn:microsoft.com/office/officeart/2005/8/layout/hList7"/>
    <dgm:cxn modelId="{3D2A9B65-C8C6-407C-9454-27F8F2079C72}" type="presParOf" srcId="{05D980C8-DBD7-47F0-972D-A4F76168546D}" destId="{8DE98426-6118-453B-A17B-673E58F5777E}" srcOrd="2" destOrd="0" presId="urn:microsoft.com/office/officeart/2005/8/layout/hList7"/>
    <dgm:cxn modelId="{0F7C15A4-14C6-47EF-B52A-3C186F476798}" type="presParOf" srcId="{05D980C8-DBD7-47F0-972D-A4F76168546D}" destId="{55195543-098D-4F1B-B061-4F5B8CCADB3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0EEC3-F210-439B-8E4B-7E5947428D7F}">
      <dsp:nvSpPr>
        <dsp:cNvPr id="0" name=""/>
        <dsp:cNvSpPr/>
      </dsp:nvSpPr>
      <dsp:spPr>
        <a:xfrm>
          <a:off x="975" y="0"/>
          <a:ext cx="1518381" cy="2870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Control v. Treatment</a:t>
          </a:r>
        </a:p>
      </dsp:txBody>
      <dsp:txXfrm>
        <a:off x="975" y="1148080"/>
        <a:ext cx="1518381" cy="1148080"/>
      </dsp:txXfrm>
    </dsp:sp>
    <dsp:sp modelId="{CBF292CA-2BE3-46BB-A61A-B6C4403648CD}">
      <dsp:nvSpPr>
        <dsp:cNvPr id="0" name=""/>
        <dsp:cNvSpPr/>
      </dsp:nvSpPr>
      <dsp:spPr>
        <a:xfrm>
          <a:off x="282278" y="172212"/>
          <a:ext cx="955776" cy="95577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8FE917-4442-470E-B7D7-C60D24C27156}">
      <dsp:nvSpPr>
        <dsp:cNvPr id="0" name=""/>
        <dsp:cNvSpPr/>
      </dsp:nvSpPr>
      <dsp:spPr>
        <a:xfrm>
          <a:off x="1564909" y="0"/>
          <a:ext cx="1518381" cy="2870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Logistic Regression</a:t>
          </a:r>
        </a:p>
      </dsp:txBody>
      <dsp:txXfrm>
        <a:off x="1564909" y="1148080"/>
        <a:ext cx="1518381" cy="1148080"/>
      </dsp:txXfrm>
    </dsp:sp>
    <dsp:sp modelId="{6610D344-B050-47AA-B811-EDB244A53F6C}">
      <dsp:nvSpPr>
        <dsp:cNvPr id="0" name=""/>
        <dsp:cNvSpPr/>
      </dsp:nvSpPr>
      <dsp:spPr>
        <a:xfrm>
          <a:off x="1846211" y="172212"/>
          <a:ext cx="955776" cy="95577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A6BDE-05C1-4BFA-8FFE-58BEED7EB280}">
      <dsp:nvSpPr>
        <dsp:cNvPr id="0" name=""/>
        <dsp:cNvSpPr/>
      </dsp:nvSpPr>
      <dsp:spPr>
        <a:xfrm>
          <a:off x="3128842" y="0"/>
          <a:ext cx="1518381" cy="28702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Machine Learning</a:t>
          </a:r>
        </a:p>
      </dsp:txBody>
      <dsp:txXfrm>
        <a:off x="3128842" y="1148080"/>
        <a:ext cx="1518381" cy="1148080"/>
      </dsp:txXfrm>
    </dsp:sp>
    <dsp:sp modelId="{55195543-098D-4F1B-B061-4F5B8CCADB3E}">
      <dsp:nvSpPr>
        <dsp:cNvPr id="0" name=""/>
        <dsp:cNvSpPr/>
      </dsp:nvSpPr>
      <dsp:spPr>
        <a:xfrm>
          <a:off x="3410144" y="172212"/>
          <a:ext cx="955776" cy="955776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5039F2-6EBE-41D0-9ED7-603DB2641051}">
      <dsp:nvSpPr>
        <dsp:cNvPr id="0" name=""/>
        <dsp:cNvSpPr/>
      </dsp:nvSpPr>
      <dsp:spPr>
        <a:xfrm>
          <a:off x="185927" y="2209799"/>
          <a:ext cx="4276344" cy="603250"/>
        </a:xfrm>
        <a:prstGeom prst="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A0B0923-116C-49FA-B24A-9794571768C4}" type="datetimeFigureOut">
              <a:rPr lang="en-US" smtClean="0"/>
              <a:pPr/>
              <a:t>6/4/2017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4F01560-87C0-4F5C-A8D4-49B8CF15AF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7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Fundamental shift in thinking between stats and machine learning….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01560-87C0-4F5C-A8D4-49B8CF15AF9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19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busin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854" r="5150"/>
          <a:stretch/>
        </p:blipFill>
        <p:spPr>
          <a:xfrm>
            <a:off x="0" y="-312"/>
            <a:ext cx="9144000" cy="685862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-311"/>
            <a:ext cx="8337772" cy="68583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1000">
                <a:srgbClr val="FFFFFF">
                  <a:alpha val="75000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3" rIns="0" bIns="45723" numCol="1" rtlCol="0" anchor="ctr" anchorCtr="0" compatLnSpc="1">
            <a:prstTxWarp prst="textNoShape">
              <a:avLst/>
            </a:prstTxWarp>
          </a:bodyPr>
          <a:lstStyle/>
          <a:p>
            <a:pPr algn="ctr" defTabSz="914196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45888" y="3877271"/>
            <a:ext cx="4664752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Event city or speaker name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45888" y="888769"/>
            <a:ext cx="4631922" cy="2916907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algn="l" defTabSz="6857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74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2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69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5238" y="1781175"/>
            <a:ext cx="8402637" cy="436562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168275" marR="0" indent="0" algn="l" defTabSz="685754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400"/>
              </a:spcAft>
              <a:buClrTx/>
              <a:buSzPct val="90000"/>
              <a:buFont typeface="Arial" pitchFamily="34" charset="0"/>
              <a:buNone/>
              <a:tabLst/>
              <a:defRPr lang="en-US" sz="1800" kern="1200" spc="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6688" indent="-166688"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 marL="403225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1" y="799700"/>
            <a:ext cx="8401081" cy="511175"/>
          </a:xfr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423377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14220104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 1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5238" y="1781174"/>
            <a:ext cx="3978871" cy="436562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168275" marR="0" indent="0" algn="l" defTabSz="685754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400"/>
              </a:spcAft>
              <a:buClrTx/>
              <a:buSzPct val="90000"/>
              <a:buFont typeface="Arial" pitchFamily="34" charset="0"/>
              <a:buNone/>
              <a:tabLst/>
              <a:defRPr lang="en-US" sz="1800" kern="1200" spc="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6688" indent="-166688"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 marL="403225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7201" y="803475"/>
            <a:ext cx="8401049" cy="511175"/>
          </a:xfr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786539" y="1781174"/>
            <a:ext cx="4060825" cy="436562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168275" marR="0" indent="0" algn="l" defTabSz="685754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400"/>
              </a:spcAft>
              <a:buClrTx/>
              <a:buSzPct val="90000"/>
              <a:buFont typeface="Arial" pitchFamily="34" charset="0"/>
              <a:buNone/>
              <a:tabLst/>
              <a:defRPr lang="en-US" sz="1800" kern="1200" spc="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6688" indent="-166688"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 marL="403225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23377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76563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87" y="1781175"/>
            <a:ext cx="8396863" cy="4344988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  <a:lvl2pPr marL="176213" indent="-176213">
              <a:spcBef>
                <a:spcPts val="0"/>
              </a:spcBef>
              <a:spcAft>
                <a:spcPts val="600"/>
              </a:spcAft>
              <a:defRPr/>
            </a:lvl2pPr>
            <a:lvl3pPr marL="403225" indent="-165100">
              <a:spcBef>
                <a:spcPts val="0"/>
              </a:spcBef>
              <a:spcAft>
                <a:spcPts val="600"/>
              </a:spcAft>
              <a:defRPr/>
            </a:lvl3pPr>
            <a:lvl4pPr marL="628650" indent="-171450">
              <a:spcBef>
                <a:spcPts val="0"/>
              </a:spcBef>
              <a:spcAft>
                <a:spcPts val="400"/>
              </a:spcAft>
              <a:defRPr/>
            </a:lvl4pPr>
            <a:lvl5pPr marL="914400" indent="-227013"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1" y="914400"/>
            <a:ext cx="8401049" cy="403225"/>
          </a:xfr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23377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53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 2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51" y="1781175"/>
            <a:ext cx="3975730" cy="4344988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  <a:lvl2pPr marL="176213" indent="-176213">
              <a:spcBef>
                <a:spcPts val="0"/>
              </a:spcBef>
              <a:spcAft>
                <a:spcPts val="600"/>
              </a:spcAft>
              <a:defRPr/>
            </a:lvl2pPr>
            <a:lvl3pPr marL="403225" indent="-165100">
              <a:spcBef>
                <a:spcPts val="0"/>
              </a:spcBef>
              <a:spcAft>
                <a:spcPts val="600"/>
              </a:spcAft>
              <a:defRPr/>
            </a:lvl3pPr>
            <a:lvl4pPr marL="628650" indent="-171450">
              <a:spcBef>
                <a:spcPts val="0"/>
              </a:spcBef>
              <a:spcAft>
                <a:spcPts val="400"/>
              </a:spcAft>
              <a:defRPr/>
            </a:lvl4pPr>
            <a:lvl5pPr marL="914400" indent="-227013"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0551" y="914400"/>
            <a:ext cx="8397700" cy="403225"/>
          </a:xfr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4788126" y="1781175"/>
            <a:ext cx="4059238" cy="4344988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  <a:lvl2pPr marL="176213" indent="-176213">
              <a:spcBef>
                <a:spcPts val="0"/>
              </a:spcBef>
              <a:spcAft>
                <a:spcPts val="600"/>
              </a:spcAft>
              <a:defRPr/>
            </a:lvl2pPr>
            <a:lvl3pPr marL="403225" indent="-165100">
              <a:spcBef>
                <a:spcPts val="0"/>
              </a:spcBef>
              <a:spcAft>
                <a:spcPts val="600"/>
              </a:spcAft>
              <a:defRPr/>
            </a:lvl3pPr>
            <a:lvl4pPr marL="628650" indent="-171450">
              <a:spcBef>
                <a:spcPts val="0"/>
              </a:spcBef>
              <a:spcAft>
                <a:spcPts val="400"/>
              </a:spcAft>
              <a:defRPr/>
            </a:lvl4pPr>
            <a:lvl5pPr marL="914400" indent="-227013"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23377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6291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1" y="914400"/>
            <a:ext cx="8401049" cy="403225"/>
          </a:xfr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57201" y="1781174"/>
            <a:ext cx="8401049" cy="4365625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457200" indent="-173038">
              <a:buClr>
                <a:schemeClr val="tx1"/>
              </a:buCl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423377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28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 3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3951" y="914400"/>
            <a:ext cx="8394681" cy="403225"/>
          </a:xfr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62818" y="1781174"/>
            <a:ext cx="3974301" cy="4365625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457200" indent="-173038">
              <a:buClr>
                <a:schemeClr val="tx1"/>
              </a:buCl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4799013" y="1781174"/>
            <a:ext cx="4059237" cy="4365625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457200" indent="-173038">
              <a:buClr>
                <a:schemeClr val="tx1"/>
              </a:buClr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423377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7453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066800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071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3167" y="914400"/>
            <a:ext cx="8404709" cy="403225"/>
          </a:xfrm>
        </p:spPr>
        <p:txBody>
          <a:bodyPr anchor="b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423377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810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78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,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3095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life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795" r="2208"/>
          <a:stretch/>
        </p:blipFill>
        <p:spPr>
          <a:xfrm>
            <a:off x="0" y="-312"/>
            <a:ext cx="9144000" cy="685862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-311"/>
            <a:ext cx="8337772" cy="68583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1000">
                <a:srgbClr val="FFFFFF">
                  <a:alpha val="75000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3" rIns="0" bIns="45723" numCol="1" rtlCol="0" anchor="ctr" anchorCtr="0" compatLnSpc="1">
            <a:prstTxWarp prst="textNoShape">
              <a:avLst/>
            </a:prstTxWarp>
          </a:bodyPr>
          <a:lstStyle/>
          <a:p>
            <a:pPr algn="ctr" defTabSz="914196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45888" y="3877271"/>
            <a:ext cx="4664752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Event city or speaker name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845888" y="888769"/>
            <a:ext cx="4631922" cy="2916907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algn="l" defTabSz="6857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74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890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r section divider - accent 1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4495800" y="6412817"/>
            <a:ext cx="4267200" cy="292783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5648269" y="-1"/>
            <a:ext cx="3495732" cy="6858001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96" tIns="143436" rIns="179296" bIns="14343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9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93388" y="3877271"/>
            <a:ext cx="4364412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93388" y="1187621"/>
            <a:ext cx="4364412" cy="2689656"/>
          </a:xfrm>
          <a:noFill/>
        </p:spPr>
        <p:txBody>
          <a:bodyPr lIns="0" tIns="89648" rIns="0" bIns="89648" anchor="b" anchorCtr="0"/>
          <a:lstStyle>
            <a:lvl1pPr>
              <a:lnSpc>
                <a:spcPct val="90000"/>
              </a:lnSpc>
              <a:defRPr sz="4800" spc="0" baseline="0">
                <a:gradFill>
                  <a:gsLst>
                    <a:gs pos="72566">
                      <a:schemeClr val="tx2"/>
                    </a:gs>
                    <a:gs pos="35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8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200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r section divider - accent 2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4495800" y="6412817"/>
            <a:ext cx="4267200" cy="292783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5648269" y="-1"/>
            <a:ext cx="3495732" cy="6858001"/>
          </a:xfrm>
          <a:prstGeom prst="rect">
            <a:avLst/>
          </a:prstGeom>
          <a:solidFill>
            <a:schemeClr val="accent2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96" tIns="143436" rIns="179296" bIns="14343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1419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93388" y="3877271"/>
            <a:ext cx="4353300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93388" y="1187621"/>
            <a:ext cx="4353300" cy="2689656"/>
          </a:xfrm>
          <a:noFill/>
        </p:spPr>
        <p:txBody>
          <a:bodyPr lIns="0" tIns="89648" rIns="0" bIns="89648" anchor="b" anchorCtr="0"/>
          <a:lstStyle>
            <a:lvl1pPr algn="l" defTabSz="6857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0" baseline="0" dirty="0">
                <a:ln w="3175">
                  <a:noFill/>
                </a:ln>
                <a:solidFill>
                  <a:schemeClr val="accent2"/>
                </a:soli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8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53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r section divider - accent 3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4495800" y="6412817"/>
            <a:ext cx="4267200" cy="292783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5648269" y="-1"/>
            <a:ext cx="3495732" cy="6858001"/>
          </a:xfrm>
          <a:prstGeom prst="rect">
            <a:avLst/>
          </a:prstGeom>
          <a:solidFill>
            <a:schemeClr val="accent3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96" tIns="143436" rIns="179296" bIns="14343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1419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93388" y="3877271"/>
            <a:ext cx="4353300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93388" y="1187621"/>
            <a:ext cx="4353300" cy="2689656"/>
          </a:xfrm>
          <a:noFill/>
        </p:spPr>
        <p:txBody>
          <a:bodyPr lIns="0" tIns="89648" rIns="0" bIns="89648" anchor="b" anchorCtr="0"/>
          <a:lstStyle>
            <a:lvl1pPr algn="l" defTabSz="6857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0" baseline="0" dirty="0">
                <a:ln w="3175">
                  <a:noFill/>
                </a:ln>
                <a:solidFill>
                  <a:schemeClr val="accent4"/>
                </a:soli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8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39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r section divider - accent 4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4495800" y="6412817"/>
            <a:ext cx="4267200" cy="292783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5648269" y="-1"/>
            <a:ext cx="3495732" cy="6858001"/>
          </a:xfrm>
          <a:prstGeom prst="rect">
            <a:avLst/>
          </a:prstGeom>
          <a:solidFill>
            <a:schemeClr val="accent4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96" tIns="143436" rIns="179296" bIns="14343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algn="ctr" defTabSz="91419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93388" y="3877271"/>
            <a:ext cx="4331755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93388" y="1187621"/>
            <a:ext cx="4331755" cy="2689656"/>
          </a:xfrm>
          <a:noFill/>
        </p:spPr>
        <p:txBody>
          <a:bodyPr lIns="0" tIns="89648" rIns="0" bIns="89648" anchor="b" anchorCtr="0"/>
          <a:lstStyle>
            <a:lvl1pPr algn="l" defTabSz="6857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0" baseline="0" dirty="0">
                <a:ln w="3175">
                  <a:noFill/>
                </a:ln>
                <a:solidFill>
                  <a:schemeClr val="accent5"/>
                </a:soli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8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5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layout -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4495800" y="6412817"/>
            <a:ext cx="4267200" cy="292783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778" y="0"/>
            <a:ext cx="4571222" cy="68580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4922" r="-13018"/>
            </a:stretch>
          </a:blipFill>
        </p:spPr>
        <p:txBody>
          <a:bodyPr lIns="179296" tIns="143436" rIns="179296" bIns="143436" anchor="t">
            <a:noAutofit/>
          </a:bodyPr>
          <a:lstStyle>
            <a:lvl1pPr marL="0" indent="0" algn="l">
              <a:lnSpc>
                <a:spcPct val="150000"/>
              </a:lnSpc>
              <a:spcBef>
                <a:spcPts val="0"/>
              </a:spcBef>
              <a:buNone/>
              <a:defRPr sz="20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49844" y="3877271"/>
            <a:ext cx="3145212" cy="1794661"/>
          </a:xfr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Subheading if needed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49844" y="1187621"/>
            <a:ext cx="3145212" cy="2689656"/>
          </a:xfrm>
          <a:noFill/>
        </p:spPr>
        <p:txBody>
          <a:bodyPr lIns="0" tIns="89648" rIns="0" bIns="89648" anchor="b" anchorCtr="0"/>
          <a:lstStyle>
            <a:lvl1pPr>
              <a:lnSpc>
                <a:spcPct val="90000"/>
              </a:lnSpc>
              <a:defRPr sz="4800" spc="-74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8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134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93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42459" y="2931081"/>
            <a:ext cx="8015792" cy="1088988"/>
          </a:xfrm>
          <a:noFill/>
        </p:spPr>
        <p:txBody>
          <a:bodyPr wrap="square" tIns="89648" bIns="89648" anchor="t" anchorCtr="0">
            <a:spAutoFit/>
          </a:bodyPr>
          <a:lstStyle>
            <a:lvl1pPr>
              <a:defRPr sz="5800" spc="-74" baseline="0">
                <a:gradFill>
                  <a:gsLst>
                    <a:gs pos="92035">
                      <a:schemeClr val="tx2"/>
                    </a:gs>
                    <a:gs pos="44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6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710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142" y="2377588"/>
            <a:ext cx="4813158" cy="140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5460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4495800" y="6412817"/>
            <a:ext cx="4267200" cy="292783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 bwMode="auto">
          <a:xfrm>
            <a:off x="5648269" y="-1"/>
            <a:ext cx="3495732" cy="6858001"/>
          </a:xfrm>
          <a:prstGeom prst="rect">
            <a:avLst/>
          </a:prstGeom>
          <a:solidFill>
            <a:schemeClr val="accent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96" tIns="143436" rIns="179296" bIns="14343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96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93388" y="4343400"/>
            <a:ext cx="4364412" cy="457200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0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Contact information: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93388" y="1187621"/>
            <a:ext cx="4364412" cy="2689656"/>
          </a:xfrm>
          <a:noFill/>
        </p:spPr>
        <p:txBody>
          <a:bodyPr lIns="0" tIns="89648" rIns="0" bIns="89648" anchor="b" anchorCtr="0"/>
          <a:lstStyle>
            <a:lvl1pPr>
              <a:lnSpc>
                <a:spcPct val="90000"/>
              </a:lnSpc>
              <a:defRPr sz="4800" spc="0" baseline="0">
                <a:gradFill>
                  <a:gsLst>
                    <a:gs pos="72566">
                      <a:schemeClr val="tx2"/>
                    </a:gs>
                    <a:gs pos="35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8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451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335994"/>
            <a:ext cx="8401050" cy="3540805"/>
          </a:xfrm>
        </p:spPr>
        <p:txBody>
          <a:bodyPr/>
          <a:lstStyle>
            <a:lvl1pPr marL="0" indent="0">
              <a:buNone/>
              <a:defRPr sz="24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254786" indent="0">
              <a:buNone/>
              <a:defRPr sz="16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429804" indent="0">
              <a:buNone/>
              <a:defRPr sz="14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598869" indent="0">
              <a:buNone/>
              <a:defRPr sz="12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772695" indent="0">
              <a:buNone/>
              <a:defRPr sz="1100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44377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38876"/>
            <a:ext cx="9144001" cy="619125"/>
          </a:xfrm>
          <a:prstGeom prst="rect">
            <a:avLst/>
          </a:prstGeom>
          <a:solidFill>
            <a:srgbClr val="FFFF99"/>
          </a:solidFill>
        </p:spPr>
        <p:txBody>
          <a:bodyPr wrap="square" lIns="152410" tIns="76206" rIns="152410" bIns="76206" anchor="b" anchorCtr="0">
            <a:noAutofit/>
          </a:bodyPr>
          <a:lstStyle>
            <a:lvl1pPr algn="r">
              <a:buFont typeface="Arial" pitchFamily="34" charset="0"/>
              <a:buNone/>
              <a:defRPr sz="3100" spc="-37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+mn-lt"/>
                <a:ea typeface="Segoe UI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57201" y="1354138"/>
            <a:ext cx="8574087" cy="436086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2574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 clin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2059" r="2944"/>
          <a:stretch/>
        </p:blipFill>
        <p:spPr>
          <a:xfrm>
            <a:off x="0" y="-312"/>
            <a:ext cx="9144000" cy="685862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auto">
          <a:xfrm>
            <a:off x="0" y="-311"/>
            <a:ext cx="8337772" cy="6858312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1000">
                <a:srgbClr val="FFFFFF">
                  <a:alpha val="75000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5723" rIns="0" bIns="45723" numCol="1" rtlCol="0" anchor="ctr" anchorCtr="0" compatLnSpc="1">
            <a:prstTxWarp prst="textNoShape">
              <a:avLst/>
            </a:prstTxWarp>
          </a:bodyPr>
          <a:lstStyle/>
          <a:p>
            <a:pPr algn="ctr" defTabSz="914196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45888" y="3877271"/>
            <a:ext cx="4664752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Event city or speaker name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845888" y="888769"/>
            <a:ext cx="4631922" cy="2916907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algn="l" defTabSz="6857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74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alkin customiz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1" cy="6858623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845888" y="3877271"/>
            <a:ext cx="4664752" cy="1794661"/>
          </a:xfrm>
          <a:prstGeom prst="rect">
            <a:avLst/>
          </a:prstGeom>
          <a:noFill/>
        </p:spPr>
        <p:txBody>
          <a:bodyPr lIns="0" tIns="107577" rIns="0" bIns="107577">
            <a:noAutofit/>
          </a:bodyPr>
          <a:lstStyle>
            <a:lvl1pPr marL="0" indent="0">
              <a:spcBef>
                <a:spcPts val="0"/>
              </a:spcBef>
              <a:buNone/>
              <a:defRPr sz="2800" spc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Event city or speaker name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845888" y="888769"/>
            <a:ext cx="4631922" cy="2916907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marL="0" algn="l" defTabSz="68575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1200" cap="none" spc="-74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4495800" y="6412817"/>
            <a:ext cx="4267200" cy="292783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A:\Assets\Logos\OPTUM_Logos\~OptumRx Logos\OPTUMRx_®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2" y="5891189"/>
            <a:ext cx="1828714" cy="5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33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ferred text layout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354138"/>
            <a:ext cx="3886200" cy="4792662"/>
          </a:xfr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171450" marR="0" indent="0" algn="l" defTabSz="685754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400"/>
              </a:spcAft>
              <a:buClrTx/>
              <a:buSzPct val="90000"/>
              <a:buFont typeface="Arial" pitchFamily="34" charset="0"/>
              <a:buNone/>
              <a:tabLst/>
              <a:defRPr lang="en-US" sz="1800" kern="1200" spc="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6688" indent="-166688"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 marL="403225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786539" y="1354138"/>
            <a:ext cx="4060825" cy="4792662"/>
          </a:xfrm>
        </p:spPr>
        <p:txBody>
          <a:bodyPr/>
          <a:lstStyle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171450" marR="0" indent="0" algn="l" defTabSz="685754" rtl="0" eaLnBrk="1" fontAlgn="auto" latinLnBrk="0" hangingPunct="1">
              <a:lnSpc>
                <a:spcPct val="95000"/>
              </a:lnSpc>
              <a:spcBef>
                <a:spcPts val="600"/>
              </a:spcBef>
              <a:spcAft>
                <a:spcPts val="400"/>
              </a:spcAft>
              <a:buClrTx/>
              <a:buSzPct val="90000"/>
              <a:buFont typeface="Arial" pitchFamily="34" charset="0"/>
              <a:buNone/>
              <a:tabLst/>
              <a:defRPr lang="en-US" sz="1800" kern="1200" spc="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6688" indent="-166688">
              <a:buClr>
                <a:schemeClr val="accent1"/>
              </a:buClr>
              <a:defRPr>
                <a:solidFill>
                  <a:schemeClr val="tx1"/>
                </a:solidFill>
              </a:defRPr>
            </a:lvl4pPr>
            <a:lvl5pPr marL="403225" indent="-171450"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66800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74658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354138"/>
            <a:ext cx="8401050" cy="4792662"/>
          </a:xfrm>
        </p:spPr>
        <p:txBody>
          <a:bodyPr/>
          <a:lstStyle>
            <a:lvl2pPr marL="171450" indent="-171450">
              <a:defRPr/>
            </a:lvl2pPr>
            <a:lvl3pPr marL="403225" indent="-165100">
              <a:defRPr/>
            </a:lvl3pPr>
            <a:lvl4pPr marL="628650" indent="-171450">
              <a:defRPr/>
            </a:lvl4pPr>
            <a:lvl5pPr marL="914400" indent="-2270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57200" y="1066800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78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354138"/>
            <a:ext cx="3886200" cy="4792662"/>
          </a:xfrm>
        </p:spPr>
        <p:txBody>
          <a:bodyPr/>
          <a:lstStyle>
            <a:lvl2pPr marL="171450" indent="-171450">
              <a:defRPr/>
            </a:lvl2pPr>
            <a:lvl3pPr marL="403225" indent="-165100">
              <a:defRPr/>
            </a:lvl3pPr>
            <a:lvl4pPr marL="628650" indent="-171450">
              <a:defRPr/>
            </a:lvl4pPr>
            <a:lvl5pPr marL="914400" indent="-2270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788127" y="1354138"/>
            <a:ext cx="4059237" cy="4792662"/>
          </a:xfrm>
        </p:spPr>
        <p:txBody>
          <a:bodyPr/>
          <a:lstStyle>
            <a:lvl2pPr marL="171450" indent="-171450">
              <a:defRPr/>
            </a:lvl2pPr>
            <a:lvl3pPr marL="403225" indent="-165100">
              <a:defRPr/>
            </a:lvl3pPr>
            <a:lvl4pPr marL="628650" indent="-171450">
              <a:defRPr/>
            </a:lvl4pPr>
            <a:lvl5pPr marL="914400" indent="-227013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66800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8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400"/>
              </a:spcAft>
              <a:defRPr/>
            </a:lvl4pPr>
            <a:lvl5pPr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57200" y="1066800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34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2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54138"/>
            <a:ext cx="3886201" cy="4772025"/>
          </a:xfrm>
        </p:spPr>
        <p:txBody>
          <a:bodyPr/>
          <a:lstStyle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400"/>
              </a:spcAft>
              <a:defRPr/>
            </a:lvl4pPr>
            <a:lvl5pPr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F18F5FCC-583C-47C6-9953-2F6AD74D46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4800600" y="1354138"/>
            <a:ext cx="4059238" cy="4772025"/>
          </a:xfrm>
        </p:spPr>
        <p:txBody>
          <a:bodyPr/>
          <a:lstStyle>
            <a:lvl2pPr>
              <a:spcBef>
                <a:spcPts val="0"/>
              </a:spcBef>
              <a:spcAft>
                <a:spcPts val="600"/>
              </a:spcAft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400"/>
              </a:spcAft>
              <a:defRPr/>
            </a:lvl4pPr>
            <a:lvl5pPr>
              <a:spcBef>
                <a:spcPts val="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1066800"/>
            <a:ext cx="840105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64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387" y="304801"/>
            <a:ext cx="8396863" cy="62035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1387" y="1354138"/>
            <a:ext cx="8396863" cy="47720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33445"/>
            <a:ext cx="386530" cy="247226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>
              <a:defRPr lang="en-US" sz="800" b="0" smtClean="0">
                <a:latin typeface="Arial" pitchFamily="34" charset="0"/>
                <a:cs typeface="Arial" pitchFamily="34" charset="0"/>
              </a:defRPr>
            </a:lvl1pPr>
          </a:lstStyle>
          <a:p>
            <a:pPr algn="r"/>
            <a:fld id="{F18F5FCC-583C-47C6-9953-2F6AD74D46AE}" type="slidenum">
              <a:rPr lang="en-US" smtClean="0"/>
              <a:pPr algn="r"/>
              <a:t>‹#›</a:t>
            </a:fld>
            <a:endParaRPr lang="en-US" dirty="0"/>
          </a:p>
        </p:txBody>
      </p:sp>
      <p:pic>
        <p:nvPicPr>
          <p:cNvPr id="9" name="Picture 2" descr="A:\Assets\Logos\OPTUM_Logos\~OptumRx Logos\OPTUMRx_®_RGB.png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792" y="6247061"/>
            <a:ext cx="1302937" cy="38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49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84" r:id="rId5"/>
    <p:sldLayoutId id="2147483666" r:id="rId6"/>
    <p:sldLayoutId id="2147483685" r:id="rId7"/>
    <p:sldLayoutId id="2147483650" r:id="rId8"/>
    <p:sldLayoutId id="2147483686" r:id="rId9"/>
    <p:sldLayoutId id="2147483669" r:id="rId10"/>
    <p:sldLayoutId id="2147483687" r:id="rId11"/>
    <p:sldLayoutId id="2147483668" r:id="rId12"/>
    <p:sldLayoutId id="2147483688" r:id="rId13"/>
    <p:sldLayoutId id="2147483671" r:id="rId14"/>
    <p:sldLayoutId id="2147483689" r:id="rId15"/>
    <p:sldLayoutId id="2147483654" r:id="rId16"/>
    <p:sldLayoutId id="2147483691" r:id="rId17"/>
    <p:sldLayoutId id="2147483655" r:id="rId18"/>
    <p:sldLayoutId id="2147483670" r:id="rId19"/>
    <p:sldLayoutId id="2147483672" r:id="rId20"/>
    <p:sldLayoutId id="2147483673" r:id="rId21"/>
    <p:sldLayoutId id="2147483674" r:id="rId22"/>
    <p:sldLayoutId id="2147483675" r:id="rId23"/>
    <p:sldLayoutId id="2147483679" r:id="rId24"/>
    <p:sldLayoutId id="2147483683" r:id="rId25"/>
    <p:sldLayoutId id="2147483676" r:id="rId26"/>
    <p:sldLayoutId id="2147483690" r:id="rId27"/>
    <p:sldLayoutId id="2147483681" r:id="rId28"/>
    <p:sldLayoutId id="2147483682" r:id="rId2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5000"/>
        </a:lnSpc>
        <a:spcBef>
          <a:spcPts val="240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98463" indent="-171450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indent="-165100" algn="l" defTabSz="914400" rtl="0" eaLnBrk="1" latinLnBrk="0" hangingPunct="1">
        <a:lnSpc>
          <a:spcPct val="95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5663" indent="-171450" algn="l" defTabSz="914400" rtl="0" eaLnBrk="1" latinLnBrk="0" hangingPunct="1">
        <a:lnSpc>
          <a:spcPct val="95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9825" indent="-227013" algn="l" defTabSz="914400" rtl="0" eaLnBrk="1" latinLnBrk="0" hangingPunct="1">
        <a:lnSpc>
          <a:spcPct val="95000"/>
        </a:lnSpc>
        <a:spcBef>
          <a:spcPts val="0"/>
        </a:spcBef>
        <a:spcAft>
          <a:spcPts val="40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845888" y="3124200"/>
            <a:ext cx="6393112" cy="1794661"/>
          </a:xfrm>
        </p:spPr>
        <p:txBody>
          <a:bodyPr/>
          <a:lstStyle/>
          <a:p>
            <a:r>
              <a:rPr lang="en-US" dirty="0"/>
              <a:t>Differences Between Logistic Regression and Gradient Boosted Trees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James Herbick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45888" y="1295400"/>
            <a:ext cx="5783512" cy="1748276"/>
          </a:xfrm>
        </p:spPr>
        <p:txBody>
          <a:bodyPr/>
          <a:lstStyle/>
          <a:p>
            <a:r>
              <a:rPr lang="en-US" dirty="0"/>
              <a:t>Introduction to 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348615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 Boosted Trees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Approach (</a:t>
            </a:r>
            <a:r>
              <a:rPr lang="en-US" dirty="0" err="1"/>
              <a:t>con’t</a:t>
            </a:r>
            <a:r>
              <a:rPr lang="en-US" dirty="0"/>
              <a:t>) </a:t>
            </a:r>
          </a:p>
          <a:p>
            <a:pPr lvl="2"/>
            <a:r>
              <a:rPr lang="en-US" dirty="0"/>
              <a:t>may also have to specify the distribution to use (differentiates between regression and classification trees)</a:t>
            </a:r>
          </a:p>
          <a:p>
            <a:pPr lvl="1"/>
            <a:r>
              <a:rPr lang="en-US" dirty="0"/>
              <a:t>Builds a series of small trees, in a sequential fashion.</a:t>
            </a:r>
          </a:p>
          <a:p>
            <a:r>
              <a:rPr lang="en-US" dirty="0"/>
              <a:t>Output </a:t>
            </a:r>
          </a:p>
          <a:p>
            <a:pPr lvl="1"/>
            <a:r>
              <a:rPr lang="en-US" dirty="0"/>
              <a:t>The output for each observation is a numeric value that can range from negative to positive.</a:t>
            </a:r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3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 Boosted Trees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Pros </a:t>
            </a:r>
          </a:p>
          <a:p>
            <a:pPr lvl="1"/>
            <a:r>
              <a:rPr lang="en-US" dirty="0"/>
              <a:t>Slow-learning / slow growth model.  </a:t>
            </a:r>
          </a:p>
          <a:p>
            <a:pPr lvl="2"/>
            <a:r>
              <a:rPr lang="en-US" dirty="0"/>
              <a:t>The model learns from previous information.  </a:t>
            </a:r>
          </a:p>
          <a:p>
            <a:pPr lvl="2"/>
            <a:r>
              <a:rPr lang="en-US" dirty="0"/>
              <a:t>These types of model tend to perform well in predictions.</a:t>
            </a:r>
          </a:p>
          <a:p>
            <a:pPr lvl="1"/>
            <a:r>
              <a:rPr lang="en-US" dirty="0"/>
              <a:t>Gives an indication of magnitude between categories.</a:t>
            </a:r>
          </a:p>
          <a:p>
            <a:pPr lvl="1"/>
            <a:endParaRPr lang="en-US" dirty="0"/>
          </a:p>
          <a:p>
            <a:pPr marL="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Cons</a:t>
            </a:r>
          </a:p>
          <a:p>
            <a:pPr lvl="1"/>
            <a:r>
              <a:rPr lang="en-US" dirty="0"/>
              <a:t>Boosting can </a:t>
            </a:r>
            <a:r>
              <a:rPr lang="en-US" dirty="0" err="1"/>
              <a:t>overfit</a:t>
            </a:r>
            <a:r>
              <a:rPr lang="en-US" dirty="0"/>
              <a:t> the training data if the number of trees is too large.</a:t>
            </a:r>
          </a:p>
          <a:p>
            <a:pPr lvl="1"/>
            <a:r>
              <a:rPr lang="en-US" dirty="0"/>
              <a:t>Less interpretable; but can output variable importance information.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9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Between-Model Comparison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How can we compare differing modeling techniques? </a:t>
            </a:r>
          </a:p>
          <a:p>
            <a:pPr lvl="1"/>
            <a:r>
              <a:rPr lang="en-US" dirty="0"/>
              <a:t>Build a confusion matrix to compare multiple binary classification modeling techniques.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Compare the misclassification rates between methods.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sz="1400" dirty="0">
                <a:solidFill>
                  <a:srgbClr val="00B050"/>
                </a:solidFill>
              </a:rPr>
              <a:t>Green</a:t>
            </a:r>
            <a:r>
              <a:rPr lang="en-US" sz="1400" dirty="0"/>
              <a:t> = correct predictions, classification rate.</a:t>
            </a:r>
          </a:p>
          <a:p>
            <a:pPr lvl="1"/>
            <a:r>
              <a:rPr lang="en-US" sz="1400" dirty="0">
                <a:solidFill>
                  <a:srgbClr val="FF0000"/>
                </a:solidFill>
              </a:rPr>
              <a:t>Red</a:t>
            </a:r>
            <a:r>
              <a:rPr lang="en-US" sz="1400" dirty="0"/>
              <a:t> = incorrect predictions, misclassification rate.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12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35446"/>
              </p:ext>
            </p:extLst>
          </p:nvPr>
        </p:nvGraphicFramePr>
        <p:xfrm>
          <a:off x="2209800" y="3429000"/>
          <a:ext cx="44577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Predicted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Predicted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Actual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Actual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 rot="754037">
            <a:off x="3498249" y="3949163"/>
            <a:ext cx="3429000" cy="44146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20761747">
            <a:off x="3470464" y="3951738"/>
            <a:ext cx="3429000" cy="4414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0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Between-Model Comparison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en-US" dirty="0"/>
              <a:t>Misclassification rate = percentage of incorrectly classified observations.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Classification rate = percentage of correctly classified observations.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higher the classification rate and the lower the misclassification rate, the better the model.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32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Where do we go from here?</a:t>
            </a:r>
          </a:p>
          <a:p>
            <a:r>
              <a:rPr lang="en-US" dirty="0"/>
              <a:t>Additional Topics </a:t>
            </a:r>
          </a:p>
          <a:p>
            <a:pPr lvl="1"/>
            <a:r>
              <a:rPr lang="en-US" dirty="0"/>
              <a:t>Discuss different techniques, limitations, benefits</a:t>
            </a:r>
          </a:p>
          <a:p>
            <a:pPr lvl="2"/>
            <a:r>
              <a:rPr lang="en-US" dirty="0"/>
              <a:t>more tree-based approaches</a:t>
            </a:r>
          </a:p>
          <a:p>
            <a:pPr lvl="2"/>
            <a:r>
              <a:rPr lang="en-US" dirty="0"/>
              <a:t>artificial neural networks</a:t>
            </a:r>
          </a:p>
          <a:p>
            <a:pPr lvl="2"/>
            <a:r>
              <a:rPr lang="en-US" dirty="0"/>
              <a:t>resampling techniques</a:t>
            </a:r>
          </a:p>
          <a:p>
            <a:pPr lvl="2"/>
            <a:r>
              <a:rPr lang="en-US" dirty="0"/>
              <a:t>Bayesian techniques </a:t>
            </a:r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9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  <a:p>
            <a:pPr lvl="1"/>
            <a:r>
              <a:rPr lang="en-US" dirty="0"/>
              <a:t>Standard Statistical</a:t>
            </a:r>
          </a:p>
          <a:p>
            <a:pPr lvl="1"/>
            <a:r>
              <a:rPr lang="en-US" dirty="0"/>
              <a:t>Machine Learning</a:t>
            </a:r>
          </a:p>
          <a:p>
            <a:r>
              <a:rPr lang="en-US" dirty="0"/>
              <a:t>Logistic Regression</a:t>
            </a:r>
          </a:p>
          <a:p>
            <a:r>
              <a:rPr lang="en-US" dirty="0"/>
              <a:t>Gradient Boosted Trees</a:t>
            </a:r>
          </a:p>
          <a:p>
            <a:r>
              <a:rPr lang="en-US" dirty="0"/>
              <a:t>Summary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Audience &amp; Assumptions </a:t>
            </a:r>
          </a:p>
          <a:p>
            <a:pPr lvl="1"/>
            <a:r>
              <a:rPr lang="en-US" dirty="0"/>
              <a:t>The desire is for this material to be applicable to a somewhat broad audience. </a:t>
            </a:r>
          </a:p>
          <a:p>
            <a:pPr lvl="1"/>
            <a:r>
              <a:rPr lang="en-US" dirty="0"/>
              <a:t>Assume a working knowledge of basic statistical concepts.</a:t>
            </a:r>
          </a:p>
          <a:p>
            <a:pPr lvl="1"/>
            <a:r>
              <a:rPr lang="en-US" dirty="0"/>
              <a:t>A more detailed white paper could be more technical in nature.</a:t>
            </a:r>
          </a:p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Before diving directly into the two modeling techniques, it is helpful to briefly discuss the differences between standard statistical techniques and machine learning, at a high level.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2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Statistical Methods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1"/>
            <a:r>
              <a:rPr lang="en-US" dirty="0"/>
              <a:t>Standard statistical methods examine differences between control and intervention groups:</a:t>
            </a:r>
          </a:p>
          <a:p>
            <a:pPr lvl="2"/>
            <a:r>
              <a:rPr lang="en-US" dirty="0"/>
              <a:t>seek to identify whether an action or treatment had an impact on the intervention group.</a:t>
            </a:r>
          </a:p>
          <a:p>
            <a:pPr lvl="2"/>
            <a:r>
              <a:rPr lang="en-US" dirty="0"/>
              <a:t>compare differences in a variable between the control and intervention groups;  determine if the differences are statistically significant.</a:t>
            </a:r>
          </a:p>
          <a:p>
            <a:pPr lvl="2"/>
            <a:r>
              <a:rPr lang="en-US" dirty="0"/>
              <a:t>use historical data to identify impacts after the fact.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Supervised learning techniques, such as logistic regression, extend these standard methods.</a:t>
            </a:r>
          </a:p>
          <a:p>
            <a:pPr lvl="2"/>
            <a:r>
              <a:rPr lang="en-US" dirty="0"/>
              <a:t>examine the effects / relationships of multiple variables at a time with a dependent variable.  It is this dependent variable that ‘supervises’ the training of the models.</a:t>
            </a:r>
          </a:p>
          <a:p>
            <a:pPr marL="238125" lvl="2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1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2"/>
            <a:r>
              <a:rPr lang="en-US" dirty="0"/>
              <a:t>logistic regression is used with binary categorical outcome variables.</a:t>
            </a:r>
          </a:p>
          <a:p>
            <a:pPr lvl="2"/>
            <a:r>
              <a:rPr lang="en-US" dirty="0"/>
              <a:t>Logistic regression shifts to estimating probabilities to make predictions.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Machine learning techniques focus on predictive accuracy.</a:t>
            </a:r>
          </a:p>
          <a:p>
            <a:pPr lvl="2"/>
            <a:r>
              <a:rPr lang="en-US" dirty="0"/>
              <a:t>supervised learning techniques</a:t>
            </a:r>
          </a:p>
          <a:p>
            <a:pPr lvl="2"/>
            <a:r>
              <a:rPr lang="en-US" dirty="0"/>
              <a:t>technically includes supervised learning techniques such as logistic regression</a:t>
            </a:r>
          </a:p>
          <a:p>
            <a:pPr lvl="2"/>
            <a:r>
              <a:rPr lang="en-US" dirty="0"/>
              <a:t>unsupervised learning techniques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5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962400"/>
            <a:ext cx="6095655" cy="189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8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 Emphasis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6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05002811"/>
              </p:ext>
            </p:extLst>
          </p:nvPr>
        </p:nvGraphicFramePr>
        <p:xfrm>
          <a:off x="1905000" y="1447800"/>
          <a:ext cx="4648200" cy="287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43400" y="377624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2">
                    <a:lumMod val="25000"/>
                  </a:schemeClr>
                </a:solidFill>
              </a:rPr>
              <a:t>Predictive Focus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1387" y="4721727"/>
            <a:ext cx="7768213" cy="122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>
              <a:lnSpc>
                <a:spcPct val="95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Machine learning seeks to take advantage of the increase in computing power at a lower cost.</a:t>
            </a:r>
          </a:p>
          <a:p>
            <a:pPr marL="171450" lvl="1" indent="-171450">
              <a:lnSpc>
                <a:spcPct val="95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As you move from left to right, the focus shifts from historical analysis to predictive accuracy.</a:t>
            </a:r>
          </a:p>
        </p:txBody>
      </p:sp>
    </p:spTree>
    <p:extLst>
      <p:ext uri="{BB962C8B-B14F-4D97-AF65-F5344CB8AC3E}">
        <p14:creationId xmlns:p14="http://schemas.microsoft.com/office/powerpoint/2010/main" val="3766675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Approach </a:t>
            </a:r>
          </a:p>
          <a:p>
            <a:pPr lvl="1"/>
            <a:r>
              <a:rPr lang="en-US" dirty="0"/>
              <a:t>Outputs a probability for each observation of being in one of the binary categories.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Does not model the probabilities directly.</a:t>
            </a:r>
          </a:p>
          <a:p>
            <a:pPr lvl="2"/>
            <a:r>
              <a:rPr lang="en-US" dirty="0"/>
              <a:t>Models the log odds, and here is linear in its coefficients.  </a:t>
            </a:r>
          </a:p>
          <a:p>
            <a:pPr lvl="2"/>
            <a:r>
              <a:rPr lang="en-US" dirty="0"/>
              <a:t>However, the relationship between the log odds and a probability is a non-linear relationship.  Therefore, a link function is used to make the translation.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 business then needs to determine the probability cutoff point, differentiating observations from one group to another.</a:t>
            </a:r>
          </a:p>
          <a:p>
            <a:pPr lvl="2"/>
            <a:r>
              <a:rPr lang="en-US" dirty="0"/>
              <a:t>This can be aided using the ROC curve resulting from the logistic regression model.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36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Logistic Regression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Pros </a:t>
            </a:r>
          </a:p>
          <a:p>
            <a:pPr lvl="1"/>
            <a:r>
              <a:rPr lang="en-US" dirty="0"/>
              <a:t>Is somewhat interpretable / descriptive.  A positive model coefficient means that a one unit increase in that variable will increase the probability.  But, a definitive impact cannot be assessed.</a:t>
            </a:r>
          </a:p>
          <a:p>
            <a:pPr lvl="1"/>
            <a:r>
              <a:rPr lang="en-US" dirty="0"/>
              <a:t>Ensures that probabilities are between 0 and 1.</a:t>
            </a:r>
          </a:p>
          <a:p>
            <a:pPr lvl="1"/>
            <a:endParaRPr lang="en-US" dirty="0"/>
          </a:p>
          <a:p>
            <a:pPr marL="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Cons</a:t>
            </a:r>
          </a:p>
          <a:p>
            <a:pPr lvl="1"/>
            <a:r>
              <a:rPr lang="en-US" dirty="0"/>
              <a:t>Does not give insight into magnitude or rank of the categories.</a:t>
            </a:r>
          </a:p>
          <a:p>
            <a:pPr lvl="2"/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11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 Boosted Trees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pPr lvl="1"/>
            <a:r>
              <a:rPr lang="en-US" dirty="0"/>
              <a:t>Machine learning such as this make use of the advent of cheaper and more powerful computing power.</a:t>
            </a:r>
          </a:p>
          <a:p>
            <a:pPr lvl="1"/>
            <a:r>
              <a:rPr lang="en-US" dirty="0"/>
              <a:t>This is a tree-based approach that seeks to improve the predictive accuracy of decision trees.</a:t>
            </a:r>
          </a:p>
          <a:p>
            <a:pPr lvl="1"/>
            <a:r>
              <a:rPr lang="en-US" dirty="0"/>
              <a:t>Builds an ensemble of decision trees.</a:t>
            </a:r>
          </a:p>
          <a:p>
            <a:pPr lvl="1"/>
            <a:r>
              <a:rPr lang="en-US" dirty="0"/>
              <a:t>The emphasis is on predictive accuracy over interpretability.</a:t>
            </a:r>
          </a:p>
          <a:p>
            <a:r>
              <a:rPr lang="en-US" dirty="0"/>
              <a:t>Approach </a:t>
            </a:r>
          </a:p>
          <a:p>
            <a:pPr lvl="1"/>
            <a:r>
              <a:rPr lang="en-US" dirty="0"/>
              <a:t>Specify parameters </a:t>
            </a:r>
          </a:p>
          <a:p>
            <a:pPr lvl="2"/>
            <a:r>
              <a:rPr lang="en-US" dirty="0"/>
              <a:t>number of trees</a:t>
            </a:r>
          </a:p>
          <a:p>
            <a:pPr lvl="2"/>
            <a:r>
              <a:rPr lang="en-US" dirty="0"/>
              <a:t>shrinkage parameter (controls the rate at which learning occurs)</a:t>
            </a:r>
          </a:p>
          <a:p>
            <a:pPr lvl="2"/>
            <a:r>
              <a:rPr lang="en-US" dirty="0"/>
              <a:t>number of splits in each tree (controls the complexity)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F18F5FCC-583C-47C6-9953-2F6AD74D46AE}" type="slidenum">
              <a:rPr lang="en-US" smtClean="0"/>
              <a:pPr algn="r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3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ptumRx_Standard">
  <a:themeElements>
    <a:clrScheme name="Optum Sept 2016">
      <a:dk1>
        <a:srgbClr val="55565A"/>
      </a:dk1>
      <a:lt1>
        <a:srgbClr val="FFFFFF"/>
      </a:lt1>
      <a:dk2>
        <a:srgbClr val="E87722"/>
      </a:dk2>
      <a:lt2>
        <a:srgbClr val="EAEAEA"/>
      </a:lt2>
      <a:accent1>
        <a:srgbClr val="E87722"/>
      </a:accent1>
      <a:accent2>
        <a:srgbClr val="F2B411"/>
      </a:accent2>
      <a:accent3>
        <a:srgbClr val="63666A"/>
      </a:accent3>
      <a:accent4>
        <a:srgbClr val="888B8D"/>
      </a:accent4>
      <a:accent5>
        <a:srgbClr val="B1B3B3"/>
      </a:accent5>
      <a:accent6>
        <a:srgbClr val="D0D0CE"/>
      </a:accent6>
      <a:hlink>
        <a:srgbClr val="00549F"/>
      </a:hlink>
      <a:folHlink>
        <a:srgbClr val="00549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OptumRx_Standard</Template>
  <TotalTime>1173</TotalTime>
  <Words>799</Words>
  <Application>Microsoft Office PowerPoint</Application>
  <PresentationFormat>On-screen Show (4:3)</PresentationFormat>
  <Paragraphs>142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Consolas</vt:lpstr>
      <vt:lpstr>Segoe UI</vt:lpstr>
      <vt:lpstr>OptumRx_Standard</vt:lpstr>
      <vt:lpstr>Introduction to Machine Learning</vt:lpstr>
      <vt:lpstr>Agenda</vt:lpstr>
      <vt:lpstr>Overview</vt:lpstr>
      <vt:lpstr>Standard Statistical Methods</vt:lpstr>
      <vt:lpstr>Machine Learning</vt:lpstr>
      <vt:lpstr>Technique Emphasis</vt:lpstr>
      <vt:lpstr>Logistic Regression</vt:lpstr>
      <vt:lpstr>Logistic Regression</vt:lpstr>
      <vt:lpstr>Gradient Boosted Trees</vt:lpstr>
      <vt:lpstr>Gradient Boosted Trees</vt:lpstr>
      <vt:lpstr>Gradient Boosted Trees</vt:lpstr>
      <vt:lpstr>Between-Model Comparison</vt:lpstr>
      <vt:lpstr>Between-Model Comparison</vt:lpstr>
      <vt:lpstr>Summary</vt:lpstr>
    </vt:vector>
  </TitlesOfParts>
  <Company>UnitedHealth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moelke</dc:creator>
  <cp:lastModifiedBy>JAMES HERBICK</cp:lastModifiedBy>
  <cp:revision>65</cp:revision>
  <dcterms:created xsi:type="dcterms:W3CDTF">2017-01-06T23:19:08Z</dcterms:created>
  <dcterms:modified xsi:type="dcterms:W3CDTF">2017-06-04T18:40:18Z</dcterms:modified>
</cp:coreProperties>
</file>